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729" r:id="rId5"/>
  </p:sldMasterIdLst>
  <p:notesMasterIdLst>
    <p:notesMasterId r:id="rId14"/>
  </p:notesMasterIdLst>
  <p:handoutMasterIdLst>
    <p:handoutMasterId r:id="rId15"/>
  </p:handoutMasterIdLst>
  <p:sldIdLst>
    <p:sldId id="351" r:id="rId6"/>
    <p:sldId id="353" r:id="rId7"/>
    <p:sldId id="354" r:id="rId8"/>
    <p:sldId id="355" r:id="rId9"/>
    <p:sldId id="356" r:id="rId10"/>
    <p:sldId id="357" r:id="rId11"/>
    <p:sldId id="358" r:id="rId12"/>
    <p:sldId id="359" r:id="rId13"/>
  </p:sldIdLst>
  <p:sldSz cx="9144000" cy="6858000" type="screen4x3"/>
  <p:notesSz cx="6794500" cy="9918700"/>
  <p:custDataLst>
    <p:tags r:id="rId16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99CCFF"/>
    <a:srgbClr val="D40511"/>
    <a:srgbClr val="FDB5B8"/>
    <a:srgbClr val="CDF2FF"/>
    <a:srgbClr val="669900"/>
    <a:srgbClr val="CCCCFF"/>
    <a:srgbClr val="CC99FF"/>
    <a:srgbClr val="FFCC00"/>
    <a:srgbClr val="E82484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9" autoAdjust="0"/>
    <p:restoredTop sz="83072" autoAdjust="0"/>
  </p:normalViewPr>
  <p:slideViewPr>
    <p:cSldViewPr snapToGrid="0" snapToObjects="1">
      <p:cViewPr>
        <p:scale>
          <a:sx n="80" d="100"/>
          <a:sy n="80" d="100"/>
        </p:scale>
        <p:origin x="-792" y="-306"/>
      </p:cViewPr>
      <p:guideLst>
        <p:guide orient="horz" pos="4114"/>
        <p:guide orient="horz" pos="93"/>
        <p:guide orient="horz" pos="2472"/>
        <p:guide orient="horz" pos="4213"/>
        <p:guide orient="horz" pos="864"/>
        <p:guide orient="horz" pos="3295"/>
        <p:guide orient="horz" pos="2977"/>
        <p:guide orient="horz" pos="2554"/>
        <p:guide pos="5411"/>
        <p:guide pos="353"/>
        <p:guide pos="3019"/>
        <p:guide pos="2789"/>
      </p:guideLst>
    </p:cSldViewPr>
  </p:slideViewPr>
  <p:outlineViewPr>
    <p:cViewPr>
      <p:scale>
        <a:sx n="33" d="100"/>
        <a:sy n="33" d="100"/>
      </p:scale>
      <p:origin x="0" y="1302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582" cy="4964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300" y="0"/>
            <a:ext cx="2943582" cy="4964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703"/>
            <a:ext cx="2943582" cy="4964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300" y="9420703"/>
            <a:ext cx="2943582" cy="4964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A42326-719B-441F-A6BB-6AB33D021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582" cy="4964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918" y="0"/>
            <a:ext cx="2943582" cy="49641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3575" y="554038"/>
            <a:ext cx="5468938" cy="4100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18" y="4867364"/>
            <a:ext cx="4983065" cy="4464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2290"/>
            <a:ext cx="2943582" cy="4964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918" y="9422290"/>
            <a:ext cx="2943582" cy="49641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98BE62A-E60E-4A46-8D9B-3421ED5DB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15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BE62A-E60E-4A46-8D9B-3421ED5DB6FA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709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BE62A-E60E-4A46-8D9B-3421ED5DB6FA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5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BE62A-E60E-4A46-8D9B-3421ED5DB6FA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59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BE62A-E60E-4A46-8D9B-3421ED5DB6FA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59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BE62A-E60E-4A46-8D9B-3421ED5DB6FA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59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8BE62A-E60E-4A46-8D9B-3421ED5DB6F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75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, Text (o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1"/>
          <p:cNvSpPr>
            <a:spLocks noGrp="1"/>
          </p:cNvSpPr>
          <p:nvPr>
            <p:ph type="title"/>
          </p:nvPr>
        </p:nvSpPr>
        <p:spPr>
          <a:xfrm>
            <a:off x="541338" y="750888"/>
            <a:ext cx="8064500" cy="4572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541339" y="1211263"/>
            <a:ext cx="8064500" cy="40195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532102" y="150666"/>
            <a:ext cx="4146261" cy="127681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de-DE" dirty="0" smtClean="0"/>
              <a:t>Title | Place | Month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>
          <a:xfrm>
            <a:off x="6472238" y="151200"/>
            <a:ext cx="2133600" cy="12714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552D68C3-D8AA-4699-9993-58E8D2CEF93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0793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, Text (two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1"/>
          <p:cNvSpPr>
            <a:spLocks noGrp="1"/>
          </p:cNvSpPr>
          <p:nvPr>
            <p:ph type="title"/>
          </p:nvPr>
        </p:nvSpPr>
        <p:spPr>
          <a:xfrm>
            <a:off x="541338" y="750887"/>
            <a:ext cx="8064500" cy="94932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3"/>
          </p:nvPr>
        </p:nvSpPr>
        <p:spPr>
          <a:xfrm>
            <a:off x="541339" y="1700213"/>
            <a:ext cx="8064500" cy="3530600"/>
          </a:xfrm>
        </p:spPr>
        <p:txBody>
          <a:bodyPr>
            <a:noAutofit/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>
          <a:xfrm>
            <a:off x="532800" y="151200"/>
            <a:ext cx="4145563" cy="126000"/>
          </a:xfrm>
        </p:spPr>
        <p:txBody>
          <a:bodyPr/>
          <a:lstStyle/>
          <a:p>
            <a:r>
              <a:rPr lang="de-DE" dirty="0" smtClean="0"/>
              <a:t>Title | Place | Month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>
          <a:xfrm>
            <a:off x="6472238" y="147149"/>
            <a:ext cx="2133600" cy="126000"/>
          </a:xfrm>
        </p:spPr>
        <p:txBody>
          <a:bodyPr/>
          <a:lstStyle/>
          <a:p>
            <a:r>
              <a:rPr lang="de-DE" smtClean="0"/>
              <a:t>Page </a:t>
            </a:r>
            <a:fld id="{0BB61DEB-49A5-433B-ADC2-8E44BC5F4E3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8102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/Volumes/Projects/Unit%20E%20Projekte_RedBase/DPDHL_DUS/02_DHL/07_CoBranding/DHL_UK_Foundation/04_Logo/DHL%20UK%20Foundation%20Logo%20RZ/Office/WMF/DHL_UK-FOUNDATION_logotype_logograph_RGB.wmf" TargetMode="External"/><Relationship Id="rId3" Type="http://schemas.openxmlformats.org/officeDocument/2006/relationships/theme" Target="../theme/theme1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78" b="-9146"/>
          <a:stretch>
            <a:fillRect/>
          </a:stretch>
        </p:blipFill>
        <p:spPr bwMode="auto">
          <a:xfrm>
            <a:off x="7683500" y="6530975"/>
            <a:ext cx="106997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11"/>
          <p:cNvSpPr>
            <a:spLocks noGrp="1"/>
          </p:cNvSpPr>
          <p:nvPr>
            <p:ph type="title"/>
          </p:nvPr>
        </p:nvSpPr>
        <p:spPr bwMode="auto">
          <a:xfrm>
            <a:off x="541338" y="750888"/>
            <a:ext cx="806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2052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541338" y="1213200"/>
            <a:ext cx="80645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Textmasterformate durch Klicken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pic>
        <p:nvPicPr>
          <p:cNvPr id="2056" name="DHL_UK-FOUNDATION_logotype_logograph_RGB.wmf" descr="/Volumes/Projects/Unit E Projekte_RedBase/DPDHL_DUS/02_DHL/07_CoBranding/DHL_UK_Foundation/04_Logo/DHL UK Foundation Logo RZ/Office/WMF/DHL_UK-FOUNDATION_logotype_logograph_RGB.wmf"/>
          <p:cNvPicPr>
            <a:picLocks noChangeAspect="1"/>
          </p:cNvPicPr>
          <p:nvPr/>
        </p:nvPicPr>
        <p:blipFill>
          <a:blip r:embed="rId7" r:link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14"/>
          <a:stretch>
            <a:fillRect/>
          </a:stretch>
        </p:blipFill>
        <p:spPr bwMode="auto">
          <a:xfrm>
            <a:off x="501650" y="5719763"/>
            <a:ext cx="136525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532800" y="151200"/>
            <a:ext cx="4137025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Williams Lea Meeting | 30 April 2014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6472238" y="138357"/>
            <a:ext cx="21336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de-DE" smtClean="0"/>
              <a:t>Page </a:t>
            </a:r>
            <a:fld id="{0BB61DEB-49A5-433B-ADC2-8E44BC5F4E31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40511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00" indent="-1080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9875" indent="-142875" algn="l" rtl="0" eaLnBrk="1" fontAlgn="base" hangingPunct="1">
        <a:spcBef>
          <a:spcPct val="20000"/>
        </a:spcBef>
        <a:spcAft>
          <a:spcPct val="0"/>
        </a:spcAft>
        <a:buSzPct val="120000"/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269875" indent="-1428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69875" indent="-1428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1187532" y="757792"/>
            <a:ext cx="659080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500" dirty="0">
                <a:solidFill>
                  <a:srgbClr val="D40511"/>
                </a:solidFill>
                <a:latin typeface="Verdana" pitchFamily="34" charset="0"/>
              </a:rPr>
              <a:t>Suitable vehicles for TACS</a:t>
            </a:r>
            <a:endParaRPr lang="en-US" sz="3500" dirty="0">
              <a:solidFill>
                <a:srgbClr val="D40511"/>
              </a:solidFill>
              <a:latin typeface="Verdana" pitchFamily="34" charset="0"/>
            </a:endParaRPr>
          </a:p>
        </p:txBody>
      </p:sp>
      <p:pic>
        <p:nvPicPr>
          <p:cNvPr id="16" name="Picture 25" descr="6x2 tractor un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207664"/>
            <a:ext cx="4014788" cy="2673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24" descr="Curtainsider Teard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22" y="2207663"/>
            <a:ext cx="395446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6" name="Picture 4" descr="4x2 rigid box  v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52" y="676894"/>
            <a:ext cx="3894137" cy="28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 descr="4x2 tractor unit with sleeper cab on back low loader trai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818" y="676894"/>
            <a:ext cx="3929063" cy="288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67253" y="3559298"/>
            <a:ext cx="338723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pitchFamily="34" charset="0"/>
              </a:rPr>
              <a:t>4 x 2 Rigid Box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pitchFamily="34" charset="0"/>
              </a:rPr>
              <a:t>14 tonne (in foreground</a:t>
            </a:r>
            <a:r>
              <a:rPr lang="en-GB" sz="1400" dirty="0" smtClean="0">
                <a:latin typeface="Verdana" pitchFamily="34" charset="0"/>
              </a:rPr>
              <a:t>)  </a:t>
            </a:r>
            <a:endParaRPr lang="en-GB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pitchFamily="34" charset="0"/>
              </a:rPr>
              <a:t>&amp; 18 tonne (in background</a:t>
            </a:r>
            <a:r>
              <a:rPr lang="en-GB" sz="1400" dirty="0" smtClean="0">
                <a:latin typeface="Verdana" pitchFamily="34" charset="0"/>
              </a:rPr>
              <a:t>) </a:t>
            </a:r>
            <a:endParaRPr lang="en-GB" sz="1400" dirty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GB" sz="1400" dirty="0">
                <a:solidFill>
                  <a:srgbClr val="FF0000"/>
                </a:solidFill>
                <a:latin typeface="Verdana" pitchFamily="34" charset="0"/>
              </a:rPr>
              <a:t>Suitable for rural schools</a:t>
            </a:r>
            <a:endParaRPr lang="en-US" sz="14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45818" y="3559298"/>
            <a:ext cx="383316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400" dirty="0">
                <a:latin typeface="Verdana" pitchFamily="34" charset="0"/>
              </a:rPr>
              <a:t>4x2 Tractor Unit with Sleeper cab carrying a low loader trailer – carries plant machinery</a:t>
            </a:r>
          </a:p>
          <a:p>
            <a:pPr>
              <a:spcBef>
                <a:spcPct val="50000"/>
              </a:spcBef>
            </a:pPr>
            <a:r>
              <a:rPr lang="en-GB" sz="1400" dirty="0">
                <a:latin typeface="Verdana" pitchFamily="34" charset="0"/>
              </a:rPr>
              <a:t>40 tonne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76224" y="4836571"/>
            <a:ext cx="5732690" cy="477054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sz="1000" dirty="0">
                <a:latin typeface="Verdana" pitchFamily="34" charset="0"/>
              </a:rPr>
              <a:t>Key</a:t>
            </a:r>
          </a:p>
          <a:p>
            <a:pPr algn="l">
              <a:spcBef>
                <a:spcPct val="50000"/>
              </a:spcBef>
            </a:pPr>
            <a:r>
              <a:rPr lang="en-GB" sz="1000" dirty="0">
                <a:latin typeface="Verdana" pitchFamily="34" charset="0"/>
              </a:rPr>
              <a:t>4x2 = 4 wheels at the back driving x 2 wheels at the front steering</a:t>
            </a:r>
            <a:endParaRPr lang="en-US" sz="1000" dirty="0">
              <a:latin typeface="Verdana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390406" y="4159462"/>
            <a:ext cx="2987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2400" dirty="0"/>
              <a:t> 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67414" y="3841069"/>
            <a:ext cx="3985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800" dirty="0">
                <a:solidFill>
                  <a:srgbClr val="CC0000"/>
                </a:solidFill>
              </a:rPr>
              <a:t>X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06425" y="2648197"/>
            <a:ext cx="8661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645818" y="2484662"/>
            <a:ext cx="8880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8000" b="0" dirty="0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565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" name="Picture 27" descr="4x2 tra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700645"/>
            <a:ext cx="7259637" cy="3621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866775" y="4441371"/>
            <a:ext cx="73342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4x2 Tractor  13.6 Tri axle curtain sided trailer also known as a semi trailer. The whole combination is known as an articulated vehicle</a:t>
            </a:r>
          </a:p>
          <a:p>
            <a:pPr>
              <a:spcBef>
                <a:spcPct val="50000"/>
              </a:spcBef>
            </a:pPr>
            <a:r>
              <a:rPr lang="en-GB" dirty="0"/>
              <a:t>40 tonne</a:t>
            </a:r>
            <a:endParaRPr lang="en-US" dirty="0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941389" y="3182587"/>
            <a:ext cx="113679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6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6x2 tractor unit with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663" y="1579563"/>
            <a:ext cx="3954462" cy="27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6x2 tractor un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1850" y="1595438"/>
            <a:ext cx="4014788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15925" y="3062288"/>
            <a:ext cx="12652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4613275" y="3125788"/>
            <a:ext cx="12652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2925" y="4572000"/>
            <a:ext cx="401955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6x2 tractor unit with 13.6 </a:t>
            </a:r>
            <a:r>
              <a:rPr lang="en-GB" dirty="0" err="1"/>
              <a:t>mtr</a:t>
            </a:r>
            <a:r>
              <a:rPr lang="en-GB" dirty="0"/>
              <a:t> tri axle tank trailer</a:t>
            </a:r>
          </a:p>
          <a:p>
            <a:pPr>
              <a:spcBef>
                <a:spcPct val="50000"/>
              </a:spcBef>
            </a:pPr>
            <a:r>
              <a:rPr lang="en-GB" dirty="0"/>
              <a:t>44 tonne</a:t>
            </a:r>
          </a:p>
          <a:p>
            <a:pPr>
              <a:spcBef>
                <a:spcPct val="50000"/>
              </a:spcBef>
            </a:pPr>
            <a:endParaRPr lang="en-GB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972050" y="4572000"/>
            <a:ext cx="3476625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6x2 tractor unit with 13.6 tri axle fuel tank trailer</a:t>
            </a:r>
          </a:p>
          <a:p>
            <a:pPr>
              <a:spcBef>
                <a:spcPct val="50000"/>
              </a:spcBef>
            </a:pPr>
            <a:r>
              <a:rPr lang="en-GB" dirty="0"/>
              <a:t>44 tonne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4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4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9810" y="908195"/>
            <a:ext cx="4754562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343025" y="4750130"/>
            <a:ext cx="6245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7.5 tonne rigid with demount box</a:t>
            </a:r>
            <a:endParaRPr lang="en-US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829810" y="3431969"/>
            <a:ext cx="114813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8000" b="0" dirty="0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525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5" name="Picture 4" descr="18 tn prime m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7713" y="1001937"/>
            <a:ext cx="3954461" cy="29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8" descr="Draw-Bar Combi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6298" y="1001938"/>
            <a:ext cx="3954463" cy="2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47713" y="3016332"/>
            <a:ext cx="155583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686299" y="2826327"/>
            <a:ext cx="10851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 smtClean="0"/>
              <a:t> </a:t>
            </a:r>
            <a:endParaRPr lang="en-GB" sz="8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525" y="4191990"/>
            <a:ext cx="70176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18 tonne prime mover with tandem central axle drawer bar trailer also 18 tonne. Also known as wagon and drag. This is the longest combo units allowed on UK roads.</a:t>
            </a:r>
          </a:p>
          <a:p>
            <a:pPr>
              <a:spcBef>
                <a:spcPct val="50000"/>
              </a:spcBef>
            </a:pPr>
            <a:r>
              <a:rPr lang="en-GB" dirty="0"/>
              <a:t>36 tonne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1" name="Picture 4" descr="Curtainsider Double De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86" y="1306286"/>
            <a:ext cx="3954462" cy="27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2" descr="Curtainsider Teardr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1306287"/>
            <a:ext cx="3954463" cy="277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66752" y="4239490"/>
            <a:ext cx="36439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 err="1"/>
              <a:t>Curtainsider</a:t>
            </a:r>
            <a:r>
              <a:rPr lang="en-GB" dirty="0"/>
              <a:t> Double Decker</a:t>
            </a:r>
          </a:p>
          <a:p>
            <a:pPr>
              <a:spcBef>
                <a:spcPct val="50000"/>
              </a:spcBef>
            </a:pPr>
            <a:r>
              <a:rPr lang="en-GB" dirty="0"/>
              <a:t>40 tonne (can go up 44 tonne)</a:t>
            </a:r>
            <a:endParaRPr lang="en-US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606925" y="4239491"/>
            <a:ext cx="4168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Teardrop </a:t>
            </a:r>
            <a:r>
              <a:rPr lang="en-GB" dirty="0" err="1"/>
              <a:t>Curtainsider</a:t>
            </a:r>
            <a:endParaRPr lang="en-GB" dirty="0"/>
          </a:p>
          <a:p>
            <a:pPr>
              <a:spcBef>
                <a:spcPct val="50000"/>
              </a:spcBef>
            </a:pPr>
            <a:r>
              <a:rPr lang="en-GB" dirty="0"/>
              <a:t>44 tonne </a:t>
            </a:r>
            <a:endParaRPr lang="en-US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9186" y="3101748"/>
            <a:ext cx="12652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06925" y="3111335"/>
            <a:ext cx="10694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511"/>
              </a:buClr>
              <a:buFont typeface="Wingdings" pitchFamily="2" charset="2"/>
              <a:buChar char="ü"/>
            </a:pPr>
            <a:r>
              <a:rPr lang="en-GB" sz="8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4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3543" y="2207663"/>
            <a:ext cx="13488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12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endParaRPr lang="en-GB" sz="12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" name="Picture 4" descr="demount boxes 2 on trailer one on veh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025" y="700645"/>
            <a:ext cx="5457825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009774" y="4548250"/>
            <a:ext cx="5426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/>
              <a:t>Demount box 2 on the trailer one on the vehicle</a:t>
            </a:r>
          </a:p>
          <a:p>
            <a:pPr>
              <a:spcBef>
                <a:spcPct val="50000"/>
              </a:spcBef>
            </a:pPr>
            <a:r>
              <a:rPr lang="en-GB" dirty="0"/>
              <a:t>36 tonne overall combination  </a:t>
            </a:r>
            <a:endParaRPr lang="en-US" dirty="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960564" y="3051958"/>
            <a:ext cx="101738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9375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79375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9375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9375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8000" b="0" dirty="0">
                <a:solidFill>
                  <a:srgbClr val="CC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26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19&quot;&gt;&lt;version val=&quot;17874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eweekdayFirstOfWeek val=&quot;2&quot;/&gt;&lt;m_mruColor&gt;&lt;m_vecMRU length=&quot;1&quot;&gt;&lt;elem&gt;&lt;m_ppcolschidx val=&quot;0&quot;/&gt;&lt;m_rgb r=&quot;fd&quot; g=&quot;be&quot; b=&quot;0&quot;/&gt;&lt;/elem&gt;&lt;/m_vecMRU&gt;&lt;/m_mruColor&gt;&lt;m_eweekdayFirstOfWorkweek val=&quot;2&quot;/&gt;&lt;m_eweekdayFirstOfWeekend val=&quot;7&quot;/&gt;&lt;m_mapectfillschemeMRU&gt;&lt;key val=&quot;0&quot;/&gt;&lt;elem&gt;&lt;m_nPartnerID val=&quot;530&quot;/&gt;&lt;m_nIndex val=&quot;2&quot;/&gt;&lt;/elem&gt;&lt;/m_mapectfillschemeMRU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/m_precDefault&gt;&lt;/CDefaultPrec&gt;&lt;/root&gt;"/>
  <p:tag name="THINKCELLUNDODONOTDELETE" val="79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H7mnEzVN0i5uwEmadSa0A"/>
</p:tagLst>
</file>

<file path=ppt/theme/theme1.xml><?xml version="1.0" encoding="utf-8"?>
<a:theme xmlns:a="http://schemas.openxmlformats.org/drawingml/2006/main" name="_Final_DHL_UK_Foundation_PPT2010_Template">
  <a:themeElements>
    <a:clrScheme name="Benutzerdefiniert 1">
      <a:dk1>
        <a:sysClr val="windowText" lastClr="000000"/>
      </a:dk1>
      <a:lt1>
        <a:sysClr val="window" lastClr="FFFFFF"/>
      </a:lt1>
      <a:dk2>
        <a:srgbClr val="FFCC00"/>
      </a:dk2>
      <a:lt2>
        <a:srgbClr val="FFFFFF"/>
      </a:lt2>
      <a:accent1>
        <a:srgbClr val="FFCC00"/>
      </a:accent1>
      <a:accent2>
        <a:srgbClr val="D40511"/>
      </a:accent2>
      <a:accent3>
        <a:srgbClr val="FFCC00"/>
      </a:accent3>
      <a:accent4>
        <a:srgbClr val="D40511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Stra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A9054AF2194E43BFCE493CC087A021" ma:contentTypeVersion="28" ma:contentTypeDescription="Ein neues Dokument erstellen." ma:contentTypeScope="" ma:versionID="ccd02053cc0f32a673d30de3e72ca296">
  <xsd:schema xmlns:xsd="http://www.w3.org/2001/XMLSchema" xmlns:p="http://schemas.microsoft.com/office/2006/metadata/properties" xmlns:ns2="7327c9f3-f35f-4523-a69b-9bb7e28c77bf" xmlns:ns3="36e1ad25-0ed9-4b3f-8853-a841d813edef" xmlns:ns4="1c907170-faa1-49e3-a892-9ddd2da0066b" targetNamespace="http://schemas.microsoft.com/office/2006/metadata/properties" ma:root="true" ma:fieldsID="fd5213eeb65c87f222e3b426ad638a85" ns2:_="" ns3:_="" ns4:_="">
    <xsd:import namespace="7327c9f3-f35f-4523-a69b-9bb7e28c77bf"/>
    <xsd:import namespace="36e1ad25-0ed9-4b3f-8853-a841d813edef"/>
    <xsd:import namespace="1c907170-faa1-49e3-a892-9ddd2da0066b"/>
    <xsd:element name="properties">
      <xsd:complexType>
        <xsd:sequence>
          <xsd:element name="documentManagement">
            <xsd:complexType>
              <xsd:all>
                <xsd:element ref="ns2:Sprache"/>
                <xsd:element ref="ns2:Vorlage"/>
                <xsd:element ref="ns2:Struktur"/>
                <xsd:element ref="ns3:Farbe"/>
                <xsd:element ref="ns3:Marke"/>
                <xsd:element ref="ns4:Kommentar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327c9f3-f35f-4523-a69b-9bb7e28c77bf" elementFormDefault="qualified">
    <xsd:import namespace="http://schemas.microsoft.com/office/2006/documentManagement/types"/>
    <xsd:element name="Sprache" ma:index="8" ma:displayName="Sprache" ma:default="Deutsch / German" ma:format="Dropdown" ma:internalName="Sprache">
      <xsd:simpleType>
        <xsd:restriction base="dms:Choice">
          <xsd:enumeration value="Deutsch / German"/>
          <xsd:enumeration value="Englisch / English"/>
        </xsd:restriction>
      </xsd:simpleType>
    </xsd:element>
    <xsd:element name="Vorlage" ma:index="9" ma:displayName="Vorlagenname" ma:default="" ma:internalName="Vorlage">
      <xsd:simpleType>
        <xsd:restriction base="dms:Text">
          <xsd:maxLength value="255"/>
        </xsd:restriction>
      </xsd:simpleType>
    </xsd:element>
    <xsd:element name="Struktur" ma:index="10" ma:displayName="Struktur" ma:format="Dropdown" ma:internalName="Struktur">
      <xsd:simpleType>
        <xsd:restriction base="dms:Choice">
          <xsd:enumeration value="Standard / Default"/>
          <xsd:enumeration value="AG / PLC"/>
          <xsd:enumeration value="Töchter / Subsidiary"/>
        </xsd:restriction>
      </xsd:simpleType>
    </xsd:element>
  </xsd:schema>
  <xsd:schema xmlns:xsd="http://www.w3.org/2001/XMLSchema" xmlns:dms="http://schemas.microsoft.com/office/2006/documentManagement/types" targetNamespace="36e1ad25-0ed9-4b3f-8853-a841d813edef" elementFormDefault="qualified">
    <xsd:import namespace="http://schemas.microsoft.com/office/2006/documentManagement/types"/>
    <xsd:element name="Farbe" ma:index="11" ma:displayName="Farbe" ma:default="Farbig" ma:format="Dropdown" ma:internalName="Farbe">
      <xsd:simpleType>
        <xsd:restriction base="dms:Choice">
          <xsd:enumeration value="Farbig"/>
          <xsd:enumeration value="Schwarz-Weiss"/>
        </xsd:restriction>
      </xsd:simpleType>
    </xsd:element>
    <xsd:element name="Marke" ma:index="12" ma:displayName="Marke" ma:default="Markenunabhängig / Independent brand" ma:format="Dropdown" ma:internalName="Marke">
      <xsd:simpleType>
        <xsd:restriction base="dms:Choice">
          <xsd:enumeration value="Markenunabhängig / Independent brand"/>
          <xsd:enumeration value="01. Deutsche Post DHL"/>
          <xsd:enumeration value="02. Deutsche Post DHL GLOBAL BUSINESS SERVICES"/>
          <xsd:enumeration value="03. Deutsche Post"/>
          <xsd:enumeration value="04. Deutsche Post Brief Kommunikation"/>
          <xsd:enumeration value="05. Deutsche Post Dialog Marketing"/>
          <xsd:enumeration value="06. Deutsche Post Philatelie"/>
          <xsd:enumeration value="07. Deutsche Post Presse Services"/>
          <xsd:enumeration value="08. Deutsche Post Renten Service"/>
          <xsd:enumeration value="09. DHL"/>
          <xsd:enumeration value="10. DHL GLOBAL BUSINESS SERVICES"/>
          <xsd:enumeration value="11. DHL Paket"/>
          <xsd:enumeration value="12. DHL Globalmail"/>
          <xsd:enumeration value="13. DHL Express"/>
          <xsd:enumeration value="14. DHL Global Forwarding"/>
          <xsd:enumeration value="15. DHL Global Forwarding Freight"/>
          <xsd:enumeration value="16. DHL Freight"/>
          <xsd:enumeration value="17. DHL Supply Chain"/>
          <xsd:enumeration value="18. DHL Supply Chain Global Forwarding"/>
          <xsd:enumeration value="19. Deutsche Post Geschäftsprozesse"/>
        </xsd:restriction>
      </xsd:simpleType>
    </xsd:element>
  </xsd:schema>
  <xsd:schema xmlns:xsd="http://www.w3.org/2001/XMLSchema" xmlns:dms="http://schemas.microsoft.com/office/2006/documentManagement/types" targetNamespace="1c907170-faa1-49e3-a892-9ddd2da0066b" elementFormDefault="qualified">
    <xsd:import namespace="http://schemas.microsoft.com/office/2006/documentManagement/types"/>
    <xsd:element name="Kommentar" ma:index="13" ma:displayName="Kommentar" ma:internalName="Kommentar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7327c9f3-f35f-4523-a69b-9bb7e28c77bf">Englisch / English</Sprache>
    <Struktur xmlns="7327c9f3-f35f-4523-a69b-9bb7e28c77bf">Standard / Default</Struktur>
    <Kommentar xmlns="1c907170-faa1-49e3-a892-9ddd2da0066b"/>
    <Marke xmlns="36e1ad25-0ed9-4b3f-8853-a841d813edef">09. DHL</Marke>
    <Vorlage xmlns="7327c9f3-f35f-4523-a69b-9bb7e28c77bf">DHL_PPT_UK_Foundation</Vorlage>
    <Farbe xmlns="36e1ad25-0ed9-4b3f-8853-a841d813edef">Farbig</Farbe>
  </documentManagement>
</p:properties>
</file>

<file path=customXml/itemProps1.xml><?xml version="1.0" encoding="utf-8"?>
<ds:datastoreItem xmlns:ds="http://schemas.openxmlformats.org/officeDocument/2006/customXml" ds:itemID="{53815D10-3764-4CA7-99C9-77AAF91AA6DC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55F8B94A-ADF7-4684-9918-C8A71503D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27c9f3-f35f-4523-a69b-9bb7e28c77bf"/>
    <ds:schemaRef ds:uri="36e1ad25-0ed9-4b3f-8853-a841d813edef"/>
    <ds:schemaRef ds:uri="1c907170-faa1-49e3-a892-9ddd2da0066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8BAF87-A2A0-4798-8EB9-5AB30ADBE61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7E1DD2-7F34-4094-B30F-AA463529B029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c907170-faa1-49e3-a892-9ddd2da0066b"/>
    <ds:schemaRef ds:uri="36e1ad25-0ed9-4b3f-8853-a841d813edef"/>
    <ds:schemaRef ds:uri="7327c9f3-f35f-4523-a69b-9bb7e28c77b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_Final_DHL_UK_Foundation_PPT2010_Template</Template>
  <TotalTime>568</TotalTime>
  <Words>208</Words>
  <Application>Microsoft Office PowerPoint</Application>
  <PresentationFormat>On-screen Show (4:3)</PresentationFormat>
  <Paragraphs>51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_Final_DHL_UK_Foundation_PPT2010_Template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IMAGE, ARIAL, BOLD, 30 PT, ONE OR TWO LINE</dc:title>
  <dc:creator>Tanya Cotter</dc:creator>
  <cp:lastModifiedBy>Heidi Jenkins (DHL GB)</cp:lastModifiedBy>
  <cp:revision>53</cp:revision>
  <cp:lastPrinted>2014-01-07T14:44:58Z</cp:lastPrinted>
  <dcterms:created xsi:type="dcterms:W3CDTF">2014-01-29T17:42:59Z</dcterms:created>
  <dcterms:modified xsi:type="dcterms:W3CDTF">2014-07-15T12:29:14Z</dcterms:modified>
  <cp:category>UK Foundation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DE</vt:lpwstr>
  </property>
  <property fmtid="{D5CDD505-2E9C-101B-9397-08002B2CF9AE}" pid="3" name="ContentType">
    <vt:lpwstr>Dokument</vt:lpwstr>
  </property>
</Properties>
</file>